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rn, Philip" initials="HP" lastIdx="1" clrIdx="0">
    <p:extLst/>
  </p:cmAuthor>
  <p:cmAuthor id="2" name="Philip Horn" initials="PH"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2124" y="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Horn" userId="24d7eff427fcfe54" providerId="LiveId" clId="{DB3B4C8C-4E1F-4C05-AD94-15AC07E0FF08}"/>
    <pc:docChg chg="undo custSel modSld">
      <pc:chgData name="Philip Horn" userId="24d7eff427fcfe54" providerId="LiveId" clId="{DB3B4C8C-4E1F-4C05-AD94-15AC07E0FF08}" dt="2018-08-27T18:47:39.915" v="1246" actId="20577"/>
      <pc:docMkLst>
        <pc:docMk/>
      </pc:docMkLst>
      <pc:sldChg chg="modSp">
        <pc:chgData name="Philip Horn" userId="24d7eff427fcfe54" providerId="LiveId" clId="{DB3B4C8C-4E1F-4C05-AD94-15AC07E0FF08}" dt="2018-08-27T18:47:39.915" v="1246" actId="20577"/>
        <pc:sldMkLst>
          <pc:docMk/>
          <pc:sldMk cId="2090851266" sldId="256"/>
        </pc:sldMkLst>
        <pc:spChg chg="mod">
          <ac:chgData name="Philip Horn" userId="24d7eff427fcfe54" providerId="LiveId" clId="{DB3B4C8C-4E1F-4C05-AD94-15AC07E0FF08}" dt="2018-08-27T18:47:39.915" v="1246" actId="20577"/>
          <ac:spMkLst>
            <pc:docMk/>
            <pc:sldMk cId="2090851266" sldId="256"/>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348970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50400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65592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92399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321696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93133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69536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210041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267024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49299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BCD202B-4332-4737-81D2-D634197A640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411ED-CE20-45F3-87B6-15A00288D1C8}" type="slidenum">
              <a:rPr lang="en-US" smtClean="0"/>
              <a:t>‹#›</a:t>
            </a:fld>
            <a:endParaRPr lang="en-US" dirty="0"/>
          </a:p>
        </p:txBody>
      </p:sp>
    </p:spTree>
    <p:extLst>
      <p:ext uri="{BB962C8B-B14F-4D97-AF65-F5344CB8AC3E}">
        <p14:creationId xmlns:p14="http://schemas.microsoft.com/office/powerpoint/2010/main" val="107637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BCD202B-4332-4737-81D2-D634197A640A}" type="datetimeFigureOut">
              <a:rPr lang="en-US" smtClean="0"/>
              <a:t>8/27/2018</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23411ED-CE20-45F3-87B6-15A00288D1C8}" type="slidenum">
              <a:rPr lang="en-US" smtClean="0"/>
              <a:t>‹#›</a:t>
            </a:fld>
            <a:endParaRPr lang="en-US" dirty="0"/>
          </a:p>
        </p:txBody>
      </p:sp>
    </p:spTree>
    <p:extLst>
      <p:ext uri="{BB962C8B-B14F-4D97-AF65-F5344CB8AC3E}">
        <p14:creationId xmlns:p14="http://schemas.microsoft.com/office/powerpoint/2010/main" val="16619950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42867" y="213311"/>
            <a:ext cx="4882660" cy="1015663"/>
          </a:xfrm>
          <a:prstGeom prst="rect">
            <a:avLst/>
          </a:prstGeom>
          <a:noFill/>
        </p:spPr>
        <p:txBody>
          <a:bodyPr wrap="square" rtlCol="0">
            <a:spAutoFit/>
          </a:bodyPr>
          <a:lstStyle/>
          <a:p>
            <a:pPr algn="ctr"/>
            <a:r>
              <a:rPr lang="en-US" sz="3000" b="1" dirty="0"/>
              <a:t>Key Themes from CSTAR Listening Session Pre-Survey</a:t>
            </a:r>
          </a:p>
        </p:txBody>
      </p:sp>
      <p:sp>
        <p:nvSpPr>
          <p:cNvPr id="17" name="TextBox 16"/>
          <p:cNvSpPr txBox="1"/>
          <p:nvPr/>
        </p:nvSpPr>
        <p:spPr>
          <a:xfrm>
            <a:off x="307730" y="1495827"/>
            <a:ext cx="6242539" cy="7940635"/>
          </a:xfrm>
          <a:prstGeom prst="rect">
            <a:avLst/>
          </a:prstGeom>
          <a:noFill/>
        </p:spPr>
        <p:txBody>
          <a:bodyPr wrap="square" rtlCol="0">
            <a:spAutoFit/>
          </a:bodyPr>
          <a:lstStyle/>
          <a:p>
            <a:pPr marL="457200" indent="-457200">
              <a:buFont typeface="+mj-lt"/>
              <a:buAutoNum type="arabicPeriod"/>
            </a:pPr>
            <a:r>
              <a:rPr lang="en-US" sz="2000" b="1" dirty="0"/>
              <a:t>Dissemination of Information: </a:t>
            </a:r>
            <a:r>
              <a:rPr lang="en-US" sz="1600" dirty="0"/>
              <a:t>Providers discussed a lack of dissemination </a:t>
            </a:r>
            <a:r>
              <a:rPr lang="en-US" sz="1600" dirty="0" smtClean="0"/>
              <a:t>and information-sharing both from STR grant administrators (pertaining to STR specifics) and across agencies</a:t>
            </a:r>
            <a:r>
              <a:rPr lang="en-US" sz="1600" dirty="0"/>
              <a:t> </a:t>
            </a:r>
            <a:r>
              <a:rPr lang="en-US" sz="1600" dirty="0" smtClean="0"/>
              <a:t>(pertaining to clients).</a:t>
            </a:r>
            <a:r>
              <a:rPr lang="en-US" sz="1600" dirty="0"/>
              <a:t/>
            </a:r>
            <a:br>
              <a:rPr lang="en-US" sz="1600" dirty="0"/>
            </a:br>
            <a:r>
              <a:rPr lang="en-US" sz="1600" dirty="0"/>
              <a:t>_______________________________________________________</a:t>
            </a:r>
            <a:br>
              <a:rPr lang="en-US" sz="1600" dirty="0"/>
            </a:br>
            <a:r>
              <a:rPr lang="en-US" sz="1600" dirty="0"/>
              <a:t>_______________________________________________________</a:t>
            </a:r>
            <a:br>
              <a:rPr lang="en-US" sz="1600" dirty="0"/>
            </a:br>
            <a:r>
              <a:rPr lang="en-US" sz="1600" dirty="0"/>
              <a:t>_______________________________________________________</a:t>
            </a:r>
            <a:br>
              <a:rPr lang="en-US" sz="1600" dirty="0"/>
            </a:br>
            <a:r>
              <a:rPr lang="en-US" sz="1600" dirty="0"/>
              <a:t>_______________________________________________________</a:t>
            </a:r>
            <a:br>
              <a:rPr lang="en-US" sz="1600" dirty="0"/>
            </a:br>
            <a:r>
              <a:rPr lang="en-US" sz="1600" dirty="0"/>
              <a:t>_______________________________________________________</a:t>
            </a:r>
            <a:br>
              <a:rPr lang="en-US" sz="1600" dirty="0"/>
            </a:br>
            <a:r>
              <a:rPr lang="en-US" sz="1600" dirty="0"/>
              <a:t>_______________________________________________________</a:t>
            </a:r>
          </a:p>
          <a:p>
            <a:endParaRPr lang="en-US" sz="1600" dirty="0"/>
          </a:p>
          <a:p>
            <a:r>
              <a:rPr lang="en-US" sz="2000" b="1" dirty="0"/>
              <a:t>2. 	Concerns about the Medication First model: </a:t>
            </a:r>
            <a:r>
              <a:rPr lang="en-US" sz="1600" dirty="0"/>
              <a:t>Although it 	is not the intended message, the Medication First model appears to 	some providers as a Medication Only model.</a:t>
            </a:r>
          </a:p>
          <a:p>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p>
          <a:p>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br>
              <a:rPr lang="en-US" sz="1600" dirty="0"/>
            </a:br>
            <a:endParaRPr lang="en-US" sz="1600" dirty="0"/>
          </a:p>
          <a:p>
            <a:r>
              <a:rPr lang="en-US" sz="2000" b="1" dirty="0"/>
              <a:t>3.	Housing Insecurity: </a:t>
            </a:r>
            <a:r>
              <a:rPr lang="en-US" sz="1600" dirty="0"/>
              <a:t>Providers discussed housing insecurity as 	an issue, including a shortage of </a:t>
            </a:r>
            <a:r>
              <a:rPr lang="en-US" sz="1600" dirty="0" smtClean="0"/>
              <a:t>both </a:t>
            </a:r>
            <a:r>
              <a:rPr lang="en-US" sz="1600" dirty="0" smtClean="0"/>
              <a:t>long-term </a:t>
            </a:r>
            <a:r>
              <a:rPr lang="en-US" sz="1600" dirty="0" smtClean="0"/>
              <a:t>recovery housing </a:t>
            </a:r>
            <a:r>
              <a:rPr lang="en-US" sz="1600" dirty="0"/>
              <a:t>	</a:t>
            </a:r>
            <a:r>
              <a:rPr lang="en-US" sz="1600" dirty="0" smtClean="0"/>
              <a:t>and crisis/stabilization </a:t>
            </a:r>
            <a:r>
              <a:rPr lang="en-US" sz="1600" dirty="0"/>
              <a:t>housing.</a:t>
            </a:r>
          </a:p>
          <a:p>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br>
              <a:rPr lang="en-US" sz="1600" dirty="0"/>
            </a:br>
            <a:r>
              <a:rPr lang="en-US" sz="1600" dirty="0"/>
              <a:t>	_______________________________________________________</a:t>
            </a:r>
          </a:p>
          <a:p>
            <a:endParaRPr lang="en-US" dirty="0"/>
          </a:p>
        </p:txBody>
      </p:sp>
      <p:pic>
        <p:nvPicPr>
          <p:cNvPr id="5" name="Picture 4">
            <a:extLst>
              <a:ext uri="{FF2B5EF4-FFF2-40B4-BE49-F238E27FC236}">
                <a16:creationId xmlns:a16="http://schemas.microsoft.com/office/drawing/2014/main" id="{DFB15893-F8CC-4E54-88BE-3ACAB27C5A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107" y="11956"/>
            <a:ext cx="1418375" cy="1418375"/>
          </a:xfrm>
          <a:prstGeom prst="rect">
            <a:avLst/>
          </a:prstGeom>
        </p:spPr>
      </p:pic>
      <p:sp>
        <p:nvSpPr>
          <p:cNvPr id="9" name="Rectangle 8">
            <a:extLst>
              <a:ext uri="{FF2B5EF4-FFF2-40B4-BE49-F238E27FC236}">
                <a16:creationId xmlns:a16="http://schemas.microsoft.com/office/drawing/2014/main" id="{D315F358-DF74-4027-B8CB-78B2003C8D05}"/>
              </a:ext>
            </a:extLst>
          </p:cNvPr>
          <p:cNvSpPr/>
          <p:nvPr/>
        </p:nvSpPr>
        <p:spPr>
          <a:xfrm>
            <a:off x="0" y="8651631"/>
            <a:ext cx="6858000" cy="4923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9085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63969" y="297721"/>
            <a:ext cx="4882660" cy="1015663"/>
          </a:xfrm>
          <a:prstGeom prst="rect">
            <a:avLst/>
          </a:prstGeom>
          <a:noFill/>
        </p:spPr>
        <p:txBody>
          <a:bodyPr wrap="square" rtlCol="0">
            <a:spAutoFit/>
          </a:bodyPr>
          <a:lstStyle/>
          <a:p>
            <a:pPr algn="ctr"/>
            <a:r>
              <a:rPr lang="en-US" sz="3000" b="1" dirty="0"/>
              <a:t>Key Themes from CSTAR Listening Session Pre-Survey</a:t>
            </a:r>
          </a:p>
        </p:txBody>
      </p:sp>
      <p:sp>
        <p:nvSpPr>
          <p:cNvPr id="17" name="TextBox 16"/>
          <p:cNvSpPr txBox="1"/>
          <p:nvPr/>
        </p:nvSpPr>
        <p:spPr>
          <a:xfrm>
            <a:off x="295420" y="1599147"/>
            <a:ext cx="6242539" cy="6678751"/>
          </a:xfrm>
          <a:prstGeom prst="rect">
            <a:avLst/>
          </a:prstGeom>
          <a:noFill/>
        </p:spPr>
        <p:txBody>
          <a:bodyPr wrap="square" rtlCol="0">
            <a:spAutoFit/>
          </a:bodyPr>
          <a:lstStyle/>
          <a:p>
            <a:pPr lvl="0"/>
            <a:r>
              <a:rPr lang="en-US" sz="2000" dirty="0"/>
              <a:t>The top three most selected answers from the pre-survey multiple choice questions are listed below:</a:t>
            </a:r>
          </a:p>
          <a:p>
            <a:pPr lvl="0"/>
            <a:endParaRPr lang="en-US" sz="1600" b="1" dirty="0"/>
          </a:p>
          <a:p>
            <a:pPr lvl="0"/>
            <a:r>
              <a:rPr lang="en-US" sz="1600" b="1" dirty="0"/>
              <a:t>What challenges have you faced as you have started implementing the Medication First model?</a:t>
            </a:r>
          </a:p>
          <a:p>
            <a:pPr marL="800100" lvl="1" indent="-342900">
              <a:buFont typeface="+mj-lt"/>
              <a:buAutoNum type="arabicPeriod"/>
            </a:pPr>
            <a:r>
              <a:rPr lang="en-US" sz="1400" dirty="0"/>
              <a:t>Difficulty changing clinical flow to accommodate the model (example – client seeing a medical provider before full assessment)</a:t>
            </a:r>
          </a:p>
          <a:p>
            <a:pPr marL="800100" lvl="1" indent="-342900">
              <a:buFont typeface="+mj-lt"/>
              <a:buAutoNum type="arabicPeriod"/>
            </a:pPr>
            <a:r>
              <a:rPr lang="en-US" sz="1400" dirty="0"/>
              <a:t>Engaging clients in services (either medical or non-medical)</a:t>
            </a:r>
          </a:p>
          <a:p>
            <a:pPr marL="800100" lvl="1" indent="-342900">
              <a:buFont typeface="+mj-lt"/>
              <a:buAutoNum type="arabicPeriod"/>
            </a:pPr>
            <a:r>
              <a:rPr lang="en-US" sz="1400" dirty="0"/>
              <a:t>Billing for services in CIMOR </a:t>
            </a:r>
          </a:p>
          <a:p>
            <a:pPr lvl="0"/>
            <a:r>
              <a:rPr lang="en-US" sz="1600" b="1" dirty="0"/>
              <a:t>What aspects of the Medication First model are working well for your agency?</a:t>
            </a:r>
          </a:p>
          <a:p>
            <a:pPr marL="800100" lvl="1" indent="-342900">
              <a:buFont typeface="+mj-lt"/>
              <a:buAutoNum type="arabicPeriod"/>
            </a:pPr>
            <a:r>
              <a:rPr lang="en-US" sz="1400" dirty="0"/>
              <a:t>Expedited access to medications for OUD for clients</a:t>
            </a:r>
          </a:p>
          <a:p>
            <a:pPr marL="800100" lvl="1" indent="-342900">
              <a:buFont typeface="+mj-lt"/>
              <a:buAutoNum type="arabicPeriod"/>
            </a:pPr>
            <a:r>
              <a:rPr lang="en-US" sz="1400" dirty="0"/>
              <a:t>Observed client improvement in one or more life domains/recovery goals</a:t>
            </a:r>
          </a:p>
          <a:p>
            <a:pPr marL="800100" lvl="1" indent="-342900">
              <a:buFont typeface="+mj-lt"/>
              <a:buAutoNum type="arabicPeriod"/>
            </a:pPr>
            <a:r>
              <a:rPr lang="en-US" sz="1400" dirty="0"/>
              <a:t>Enhanced understanding of the evidence supporting the long-term use of medications in treating OUD</a:t>
            </a:r>
          </a:p>
          <a:p>
            <a:pPr lvl="0"/>
            <a:r>
              <a:rPr lang="en-US" sz="1600" b="1" dirty="0"/>
              <a:t>What would make it easier for you to get information if/when you have questions about STR?</a:t>
            </a:r>
          </a:p>
          <a:p>
            <a:pPr marL="800100" lvl="1" indent="-342900">
              <a:buFont typeface="+mj-lt"/>
              <a:buAutoNum type="arabicPeriod"/>
            </a:pPr>
            <a:r>
              <a:rPr lang="en-US" sz="1400" dirty="0"/>
              <a:t>More frequent email communications from the STR team</a:t>
            </a:r>
          </a:p>
          <a:p>
            <a:pPr marL="800100" lvl="1" indent="-342900">
              <a:buFont typeface="+mj-lt"/>
              <a:buAutoNum type="arabicPeriod"/>
            </a:pPr>
            <a:r>
              <a:rPr lang="en-US" sz="1400" dirty="0"/>
              <a:t>More frequent STR email updates from the STR team</a:t>
            </a:r>
          </a:p>
          <a:p>
            <a:pPr marL="800100" lvl="1" indent="-342900">
              <a:buFont typeface="+mj-lt"/>
              <a:buAutoNum type="arabicPeriod"/>
            </a:pPr>
            <a:r>
              <a:rPr lang="en-US" sz="1400" dirty="0"/>
              <a:t>Quarterly (or other frequency) calls with your agency</a:t>
            </a:r>
          </a:p>
          <a:p>
            <a:endParaRPr lang="en-US" sz="1400" dirty="0"/>
          </a:p>
          <a:p>
            <a:endParaRPr lang="en-US" sz="1400" dirty="0"/>
          </a:p>
          <a:p>
            <a:r>
              <a:rPr lang="en-US" sz="1600" dirty="0"/>
              <a:t>We appreciate you taking the time to reflect on the challenges and successes of the first year of STR implementation. The Missouri Department of Mental Health will use your feedback to inform future policies as the system of care for the treatment of OUD continues to shift to a Medication First model statewide. </a:t>
            </a:r>
          </a:p>
        </p:txBody>
      </p:sp>
      <p:sp>
        <p:nvSpPr>
          <p:cNvPr id="21" name="Rectangle 20"/>
          <p:cNvSpPr/>
          <p:nvPr/>
        </p:nvSpPr>
        <p:spPr>
          <a:xfrm>
            <a:off x="0" y="8651631"/>
            <a:ext cx="6858000" cy="49236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FB15893-F8CC-4E54-88BE-3ACAB27C5A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107" y="96364"/>
            <a:ext cx="1418375" cy="1418375"/>
          </a:xfrm>
          <a:prstGeom prst="rect">
            <a:avLst/>
          </a:prstGeom>
        </p:spPr>
      </p:pic>
    </p:spTree>
    <p:extLst>
      <p:ext uri="{BB962C8B-B14F-4D97-AF65-F5344CB8AC3E}">
        <p14:creationId xmlns:p14="http://schemas.microsoft.com/office/powerpoint/2010/main" val="25770046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544</TotalTime>
  <Words>256</Words>
  <Application>Microsoft Office PowerPoint</Application>
  <PresentationFormat>Letter Paper (8.5x11 in)</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Horn, Philip</dc:creator>
  <cp:lastModifiedBy>Horn, Philip</cp:lastModifiedBy>
  <cp:revision>36</cp:revision>
  <dcterms:created xsi:type="dcterms:W3CDTF">2017-06-29T13:00:26Z</dcterms:created>
  <dcterms:modified xsi:type="dcterms:W3CDTF">2018-08-27T19:08:31Z</dcterms:modified>
</cp:coreProperties>
</file>